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8DD23D-5A77-504D-91C8-3448C546E243}" v="162" dt="2019-02-13T18:04:09.0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alia Lichagina" userId="21f4f2b56208a7da" providerId="LiveId" clId="{ED8DD23D-5A77-504D-91C8-3448C546E243}"/>
    <pc:docChg chg="modSld">
      <pc:chgData name="Natalia Lichagina" userId="21f4f2b56208a7da" providerId="LiveId" clId="{ED8DD23D-5A77-504D-91C8-3448C546E243}" dt="2019-02-13T18:04:25.554" v="30" actId="242"/>
      <pc:docMkLst>
        <pc:docMk/>
      </pc:docMkLst>
      <pc:sldChg chg="addSp modSp">
        <pc:chgData name="Natalia Lichagina" userId="21f4f2b56208a7da" providerId="LiveId" clId="{ED8DD23D-5A77-504D-91C8-3448C546E243}" dt="2019-02-13T18:04:25.554" v="30" actId="242"/>
        <pc:sldMkLst>
          <pc:docMk/>
          <pc:sldMk cId="1061485241" sldId="261"/>
        </pc:sldMkLst>
        <pc:spChg chg="mod">
          <ac:chgData name="Natalia Lichagina" userId="21f4f2b56208a7da" providerId="LiveId" clId="{ED8DD23D-5A77-504D-91C8-3448C546E243}" dt="2019-02-13T18:03:56.282" v="26" actId="553"/>
          <ac:spMkLst>
            <pc:docMk/>
            <pc:sldMk cId="1061485241" sldId="261"/>
            <ac:spMk id="2" creationId="{A6258409-7C9B-E544-8A50-35D1474E5F6E}"/>
          </ac:spMkLst>
        </pc:spChg>
        <pc:spChg chg="add mod">
          <ac:chgData name="Natalia Lichagina" userId="21f4f2b56208a7da" providerId="LiveId" clId="{ED8DD23D-5A77-504D-91C8-3448C546E243}" dt="2019-02-13T18:04:25.554" v="30" actId="242"/>
          <ac:spMkLst>
            <pc:docMk/>
            <pc:sldMk cId="1061485241" sldId="261"/>
            <ac:spMk id="7" creationId="{79C0EB6F-DED5-7746-BD60-078A83A87EEB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craft breweries in the US</c:v>
                </c:pt>
              </c:strCache>
            </c:strRef>
          </c:tx>
          <c:spPr>
            <a:ln w="412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50800">
                <a:solidFill>
                  <a:schemeClr val="accent2"/>
                </a:solidFill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1980</c:v>
                </c:pt>
                <c:pt idx="1">
                  <c:v>1994</c:v>
                </c:pt>
                <c:pt idx="2">
                  <c:v>2018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8</c:v>
                </c:pt>
                <c:pt idx="1">
                  <c:v>537</c:v>
                </c:pt>
                <c:pt idx="2">
                  <c:v>6000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631-B04E-B216-025D7C495B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33725887"/>
        <c:axId val="933727567"/>
      </c:lineChart>
      <c:catAx>
        <c:axId val="933725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33727567"/>
        <c:crosses val="autoZero"/>
        <c:auto val="1"/>
        <c:lblAlgn val="ctr"/>
        <c:lblOffset val="100"/>
        <c:noMultiLvlLbl val="0"/>
      </c:catAx>
      <c:valAx>
        <c:axId val="93372756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37258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alpha val="7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jpg>
</file>

<file path=ppt/media/image4.png>
</file>

<file path=ppt/media/image5.jpe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CC73C5-4E6B-A74E-A8D7-5FE54A2CDA07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8E8373-0B71-384B-86F6-890497C0D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53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</a:t>
            </a:r>
            <a:r>
              <a:rPr lang="en-US" dirty="0" err="1"/>
              <a:t>www.brewersassociation.org</a:t>
            </a:r>
            <a:r>
              <a:rPr lang="en-US" dirty="0"/>
              <a:t>/brewers-association/history/history-of-craft-brewing/, Wikipedia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October 14, 1978, H.R. 1337 was signed into law, which legalized the home production of a small amount of beer or wine for personal consumption.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8E8373-0B71-384B-86F6-890497C0D4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00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7745-902E-0444-A280-CF1A9B2D9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8FFE96-625B-8341-BFC4-BDE996161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B2963-28F3-2B43-AC2F-2BCA20207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D64B7-36A7-EC46-AD38-5B36F4A8D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0F075-769C-8044-80F0-D2C9A9AF1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66D7-CD1C-CE49-AF73-36BDF0532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B6A0D-6322-CA43-970F-EE5501162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42D28-E5E8-C945-BA14-0ECEBACCE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A9BE2-F787-1B4C-9750-3AAEC2A5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62AE4-BBE2-0742-9893-0CEF13CFF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15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47BB41-7381-ED4B-9659-8442D0B0B4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744AC3-8C3E-4848-B125-0CD9A21619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6EDCF-90F5-594F-942B-373205AE1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9B52F-04BA-4441-9830-F3CDD2639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4C8B0-143D-6E48-BA4D-67C4AE67D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70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2656D-9154-104E-9776-79C56C869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58E91-EDD4-FA48-9BCF-E13F2F6E6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6782F-5FA4-9C42-A488-98AA7318B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2D1FC-5CFC-FE4C-8007-C21D13A1C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698B2-1B11-C641-9BC1-BCB5E400C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37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3BB58-FC2E-2542-A629-F3F7929B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C61E2-2255-FA4A-8144-9315F46A4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8012D-F295-364A-81D7-295DC77CB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32BF3-780D-B946-AD8E-00ACB439F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85118-D40A-9943-A598-CAEA661C2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6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3A75A-B5AE-474F-AF63-50C79D9A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C7CBB-87D2-A24D-9361-E1EB713E20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3E5C0-86DE-8A4C-84C1-7D29809D81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3E15C7-7AF6-4942-BF74-EB2DACF04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06F25-BFA1-994B-9B5D-AC5451BB2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8CFAF-8F47-864B-B9C6-DA71373FD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0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5B3E1-0515-1C4D-94D6-F7CF5422A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40303-AF43-6E4A-B2E7-2E7294F2F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AC0A2-27B3-4842-95B5-5992A97D00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397EDC-2963-6047-AEEB-663EB5E8F8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CFD9F-62D0-144D-9380-D277AC8020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26BFAA-7B69-AD48-83F6-3279D8BD5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E98DC3-F01C-4242-8520-E27C2D72E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EFD0A7-A3C5-1542-B8B7-1C335E91A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2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AA84E-B55F-CB4F-A00F-755C35BF4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CD52-0836-D441-B8D7-D61DD693D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3CC94-DA3E-1045-911F-E5AD0AB33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87209-D168-1C49-A2E3-FFE639E7E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77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9414DC-68AF-6F44-9E98-63C8579B6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B029F0-90B4-4246-A61B-295FF82EE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05AE06-EC1F-9140-9058-5EBD3290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01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9966-1DAB-0746-A90A-8822360A5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17339-0897-9146-96E7-BACDA8E99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3A64A-BAC9-7D44-9B10-14B9610AC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C1739-6CD9-3742-A208-1EFFC0C21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DF752-C021-B84D-8E69-1389EE90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03793-FD17-8344-A8BB-BF7AF2CBA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358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7E1E7-AC4C-4E49-8E5E-304AB0FFC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2288F1-8CBB-5849-9640-0B0050C742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0CFA32-71DE-3845-AF49-DEA97FAE6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F79728-0BBF-BE44-8009-90048DFF9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69547-E3BD-0A46-A2C0-1F274671D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A654A0-5D5F-9943-B856-9843BA460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730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F1C4C1-14F3-804F-8F54-F72BED242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AFAC9-83B7-8346-BBEA-BAEE0E372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E0E7A-6AA5-A24C-B555-20D46901BC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092630-91AF-6347-A435-1A0CEB381533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51F31-67D4-5042-B351-BBE9D0F59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3452D-FFA3-9149-B049-3836E0C14A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36FB2-5B0C-6542-B868-9BE2349B2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0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0DA3A4-7C55-2448-A539-368E4BAD73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8604" y="1053042"/>
            <a:ext cx="4458424" cy="3068357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FFFFFF"/>
                </a:solidFill>
              </a:rPr>
              <a:t>Project McNulty:</a:t>
            </a:r>
            <a:br>
              <a:rPr lang="en-US" sz="5100" dirty="0">
                <a:solidFill>
                  <a:srgbClr val="FFFFFF"/>
                </a:solidFill>
              </a:rPr>
            </a:br>
            <a:r>
              <a:rPr lang="en-US" sz="5100" b="1" dirty="0">
                <a:solidFill>
                  <a:srgbClr val="FFFFFF"/>
                </a:solidFill>
              </a:rPr>
              <a:t>Identifying craft beer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4C8F94-9A81-A94D-BCF4-4C7987E14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8604" y="4292070"/>
            <a:ext cx="4458424" cy="151288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753D"/>
                </a:solidFill>
              </a:rPr>
              <a:t>Natalia Lichagina</a:t>
            </a:r>
          </a:p>
          <a:p>
            <a:pPr algn="l"/>
            <a:r>
              <a:rPr lang="en-US" dirty="0">
                <a:solidFill>
                  <a:srgbClr val="FF753D"/>
                </a:solidFill>
              </a:rPr>
              <a:t>Feb 13</a:t>
            </a:r>
            <a:r>
              <a:rPr lang="en-US" baseline="30000" dirty="0">
                <a:solidFill>
                  <a:srgbClr val="FF753D"/>
                </a:solidFill>
              </a:rPr>
              <a:t>th</a:t>
            </a:r>
            <a:r>
              <a:rPr lang="en-US" dirty="0">
                <a:solidFill>
                  <a:srgbClr val="FF753D"/>
                </a:solidFill>
              </a:rPr>
              <a:t>, 2019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66441F-F71F-9244-9909-BFB30508E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229" y="387191"/>
            <a:ext cx="5390093" cy="265462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up of coffee and a glass of beer on a table&#10;&#10;Description automatically generated">
            <a:extLst>
              <a:ext uri="{FF2B5EF4-FFF2-40B4-BE49-F238E27FC236}">
                <a16:creationId xmlns:a16="http://schemas.microsoft.com/office/drawing/2014/main" id="{41FDC685-8B71-9840-81C2-E3A190A20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229" y="3773663"/>
            <a:ext cx="5390093" cy="274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45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arrel on a wooden surface&#10;&#10;Description automatically generate">
            <a:extLst>
              <a:ext uri="{FF2B5EF4-FFF2-40B4-BE49-F238E27FC236}">
                <a16:creationId xmlns:a16="http://schemas.microsoft.com/office/drawing/2014/main" id="{33A4DBAE-768E-8448-B7A5-CDA81C77E1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12743"/>
          <a:stretch/>
        </p:blipFill>
        <p:spPr>
          <a:xfrm>
            <a:off x="3212757" y="0"/>
            <a:ext cx="897615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50BE11A-7997-104B-952E-821571B09D5A}"/>
              </a:ext>
            </a:extLst>
          </p:cNvPr>
          <p:cNvSpPr/>
          <p:nvPr/>
        </p:nvSpPr>
        <p:spPr>
          <a:xfrm>
            <a:off x="10513" y="2182505"/>
            <a:ext cx="3288741" cy="249299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000" dirty="0"/>
              <a:t>“Up until the early-1980s the popular image of beer in America was simply that of a </a:t>
            </a:r>
            <a:r>
              <a:rPr lang="en-US" sz="2000" b="1" dirty="0"/>
              <a:t>mass-produced commodity</a:t>
            </a:r>
            <a:r>
              <a:rPr lang="en-US" sz="2000" dirty="0"/>
              <a:t> with </a:t>
            </a:r>
            <a:r>
              <a:rPr lang="en-US" sz="2000" b="1" dirty="0"/>
              <a:t>little or no character, tradition or culture</a:t>
            </a:r>
            <a:r>
              <a:rPr lang="en-US" sz="2000" dirty="0"/>
              <a:t>.”</a:t>
            </a:r>
            <a:br>
              <a:rPr lang="en-US" sz="1600" dirty="0"/>
            </a:br>
            <a:r>
              <a:rPr lang="en-US" sz="1600" dirty="0"/>
              <a:t>- Brewers Association, </a:t>
            </a:r>
            <a:r>
              <a:rPr lang="en-US" sz="1600" i="1" dirty="0"/>
              <a:t>History of Craft Brewing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A62C13-C53C-964C-B678-69B2F82733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5126236"/>
              </p:ext>
            </p:extLst>
          </p:nvPr>
        </p:nvGraphicFramePr>
        <p:xfrm>
          <a:off x="4550978" y="2765333"/>
          <a:ext cx="7641021" cy="3600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A89D95A6-CE5A-5B4B-8A14-72E91D473056}"/>
              </a:ext>
            </a:extLst>
          </p:cNvPr>
          <p:cNvSpPr/>
          <p:nvPr/>
        </p:nvSpPr>
        <p:spPr>
          <a:xfrm>
            <a:off x="4540466" y="696867"/>
            <a:ext cx="7641021" cy="13716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1978</a:t>
            </a:r>
            <a:r>
              <a:rPr lang="en-US" sz="2800" dirty="0">
                <a:solidFill>
                  <a:schemeClr val="tx1"/>
                </a:solidFill>
              </a:rPr>
              <a:t>: Federal Law passed allowing any adult to produce wine and beer for personal and family use</a:t>
            </a:r>
          </a:p>
        </p:txBody>
      </p:sp>
    </p:spTree>
    <p:extLst>
      <p:ext uri="{BB962C8B-B14F-4D97-AF65-F5344CB8AC3E}">
        <p14:creationId xmlns:p14="http://schemas.microsoft.com/office/powerpoint/2010/main" val="412556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4610F-9784-1F47-8CF3-9F4C27775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735" y="640081"/>
            <a:ext cx="3377183" cy="207840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Homebrewing is now a huge hobby!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295D4D-522B-F845-A414-5FE0BDD683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9" r="5230" b="1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C2BF63D-57CE-4C4C-9F71-0FAE04DDFF0B}"/>
              </a:ext>
            </a:extLst>
          </p:cNvPr>
          <p:cNvSpPr txBox="1"/>
          <p:nvPr/>
        </p:nvSpPr>
        <p:spPr>
          <a:xfrm>
            <a:off x="7534656" y="5065986"/>
            <a:ext cx="4657323" cy="179200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u="sng" dirty="0"/>
              <a:t>My dataset (Kaggle)</a:t>
            </a:r>
            <a:r>
              <a:rPr lang="en-US" sz="2400" dirty="0"/>
              <a:t>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74K</a:t>
            </a:r>
            <a:r>
              <a:rPr lang="en-US" sz="2400" dirty="0"/>
              <a:t> user-reported recipes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spanning </a:t>
            </a:r>
            <a:r>
              <a:rPr lang="en-US" sz="2400" b="1" dirty="0"/>
              <a:t>176</a:t>
            </a:r>
            <a:r>
              <a:rPr lang="en-US" sz="2400" dirty="0"/>
              <a:t> beer styles </a:t>
            </a:r>
          </a:p>
        </p:txBody>
      </p:sp>
    </p:spTree>
    <p:extLst>
      <p:ext uri="{BB962C8B-B14F-4D97-AF65-F5344CB8AC3E}">
        <p14:creationId xmlns:p14="http://schemas.microsoft.com/office/powerpoint/2010/main" val="331657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flower garden&#10;&#10;Description automatically generated">
            <a:extLst>
              <a:ext uri="{FF2B5EF4-FFF2-40B4-BE49-F238E27FC236}">
                <a16:creationId xmlns:a16="http://schemas.microsoft.com/office/drawing/2014/main" id="{FBEFF0AA-DED1-DF45-86B0-8D3A072E76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4257" b="1147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18C1B5-B188-8348-A243-6955EF1B8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Key terms: 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59D41-81A2-DE4B-9165-3D8AFCD7C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6290382" cy="4726276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ABV: Alcohol by Volume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IBU: International Bitterness Units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SRM: Standard Reference Method (color scale)</a:t>
            </a:r>
          </a:p>
        </p:txBody>
      </p:sp>
    </p:spTree>
    <p:extLst>
      <p:ext uri="{BB962C8B-B14F-4D97-AF65-F5344CB8AC3E}">
        <p14:creationId xmlns:p14="http://schemas.microsoft.com/office/powerpoint/2010/main" val="1715984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04895D-EAB8-8C47-9C14-3BE2EA44B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176 styles -&gt; 8 final style groups</a:t>
            </a:r>
          </a:p>
        </p:txBody>
      </p:sp>
      <p:cxnSp>
        <p:nvCxnSpPr>
          <p:cNvPr id="30" name="Straight Connector 2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A5A8C67-254E-3449-8807-D9FA0B0CC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840" y="2510356"/>
            <a:ext cx="9878321" cy="431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608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258409-7C9B-E544-8A50-35D1474E5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Some styles are easier to identify than others</a:t>
            </a:r>
          </a:p>
        </p:txBody>
      </p:sp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EAA128B-3A1E-0A43-8269-FC5A7E36E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4181" y="1121365"/>
            <a:ext cx="7387819" cy="55778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EE02F3-AA3B-5348-900A-71ED8A71C705}"/>
              </a:ext>
            </a:extLst>
          </p:cNvPr>
          <p:cNvSpPr txBox="1"/>
          <p:nvPr/>
        </p:nvSpPr>
        <p:spPr>
          <a:xfrm>
            <a:off x="6623222" y="545068"/>
            <a:ext cx="5231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Model predictions as % of all records in a style group</a:t>
            </a:r>
          </a:p>
          <a:p>
            <a:pPr algn="ctr"/>
            <a:r>
              <a:rPr lang="en-US" dirty="0"/>
              <a:t>(each row sums to 100%)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9C0EB6F-DED5-7746-BD60-078A83A87EEB}"/>
              </a:ext>
            </a:extLst>
          </p:cNvPr>
          <p:cNvSpPr txBox="1">
            <a:spLocks/>
          </p:cNvSpPr>
          <p:nvPr/>
        </p:nvSpPr>
        <p:spPr>
          <a:xfrm>
            <a:off x="674237" y="3936485"/>
            <a:ext cx="3657600" cy="2482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/>
                </a:solidFill>
              </a:rPr>
              <a:t>Overall accuracy = 80%</a:t>
            </a:r>
          </a:p>
        </p:txBody>
      </p:sp>
    </p:spTree>
    <p:extLst>
      <p:ext uri="{BB962C8B-B14F-4D97-AF65-F5344CB8AC3E}">
        <p14:creationId xmlns:p14="http://schemas.microsoft.com/office/powerpoint/2010/main" val="1061485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193</Words>
  <Application>Microsoft Macintosh PowerPoint</Application>
  <PresentationFormat>Widescreen</PresentationFormat>
  <Paragraphs>22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Project McNulty: Identifying craft beer style</vt:lpstr>
      <vt:lpstr>PowerPoint Presentation</vt:lpstr>
      <vt:lpstr>Homebrewing is now a huge hobby!</vt:lpstr>
      <vt:lpstr>Key terms: </vt:lpstr>
      <vt:lpstr>176 styles -&gt; 8 final style groups</vt:lpstr>
      <vt:lpstr>Some styles are easier to identify than others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McNulty: Identifying craft beer style</dc:title>
  <dc:creator>Natalia Lichagina</dc:creator>
  <cp:lastModifiedBy>Natalia Lichagina</cp:lastModifiedBy>
  <cp:revision>1</cp:revision>
  <dcterms:created xsi:type="dcterms:W3CDTF">2019-02-13T06:04:41Z</dcterms:created>
  <dcterms:modified xsi:type="dcterms:W3CDTF">2019-02-13T18:04:35Z</dcterms:modified>
</cp:coreProperties>
</file>